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3" r:id="rId1"/>
  </p:sldMasterIdLst>
  <p:sldIdLst>
    <p:sldId id="257" r:id="rId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58"/>
  </p:normalViewPr>
  <p:slideViewPr>
    <p:cSldViewPr snapToGrid="0">
      <p:cViewPr varScale="1">
        <p:scale>
          <a:sx n="104" d="100"/>
          <a:sy n="104" d="100"/>
        </p:scale>
        <p:origin x="232" y="5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800" spc="41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8/22/25</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252947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8/22/25</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628753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8/22/25</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627575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8/22/25</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847251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8/22/25</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517173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8/22/25</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090774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8/22/25</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367747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8/22/25</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98724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8/22/25</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022393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8/22/25</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843696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8/22/25</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486734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lIns="109728" tIns="109728" rIns="109728" bIns="91440" anchor="t"/>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lIns="109728" tIns="109728" rIns="109728" b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lIns="109728" tIns="109728" rIns="109728" bIns="91440" anchor="ctr"/>
          <a:lstStyle>
            <a:lvl1pPr algn="r">
              <a:defRPr sz="1050" spc="150">
                <a:solidFill>
                  <a:schemeClr val="tx1"/>
                </a:solidFill>
                <a:latin typeface="+mj-lt"/>
              </a:defRPr>
            </a:lvl1pPr>
          </a:lstStyle>
          <a:p>
            <a:fld id="{E31BA835-12AC-4E8F-955A-EA3F4DE2791F}" type="datetime1">
              <a:rPr lang="en-US" smtClean="0"/>
              <a:t>8/22/25</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lIns="109728" tIns="109728" rIns="109728" bIns="91440" anchor="ctr"/>
          <a:lstStyle>
            <a:lvl1pPr algn="l">
              <a:defRPr sz="1050" spc="1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lIns="109728" tIns="109728" rIns="109728" bIns="9144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6387958"/>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hf sldNum="0" hdr="0" ftr="0" dt="0"/>
  <p:txStyles>
    <p:titleStyle>
      <a:lvl1pPr algn="l" defTabSz="914400" rtl="0" eaLnBrk="1" latinLnBrk="0" hangingPunct="1">
        <a:lnSpc>
          <a:spcPct val="100000"/>
        </a:lnSpc>
        <a:spcBef>
          <a:spcPct val="0"/>
        </a:spcBef>
        <a:buNone/>
        <a:defRPr sz="4000" kern="1200" cap="none" spc="3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spc="18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spc="18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spc="18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spc="18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400" kern="1200" spc="18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7" name="Straight Connector 9">
            <a:extLst>
              <a:ext uri="{FF2B5EF4-FFF2-40B4-BE49-F238E27FC236}">
                <a16:creationId xmlns:a16="http://schemas.microsoft.com/office/drawing/2014/main" id="{F64F9B95-9045-48D2-B9F3-2927E98F54A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1">
            <a:extLst>
              <a:ext uri="{FF2B5EF4-FFF2-40B4-BE49-F238E27FC236}">
                <a16:creationId xmlns:a16="http://schemas.microsoft.com/office/drawing/2014/main" id="{085AA86F-6A4D-4BCB-A045-D992CDC295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20" name="Rectangle 13">
            <a:extLst>
              <a:ext uri="{FF2B5EF4-FFF2-40B4-BE49-F238E27FC236}">
                <a16:creationId xmlns:a16="http://schemas.microsoft.com/office/drawing/2014/main" id="{660EB578-C970-4186-B93C-45851BBC6E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文本框 3">
            <a:extLst>
              <a:ext uri="{FF2B5EF4-FFF2-40B4-BE49-F238E27FC236}">
                <a16:creationId xmlns:a16="http://schemas.microsoft.com/office/drawing/2014/main" id="{198EE734-0E4F-8E13-C9E9-7A394D1EA0B6}"/>
              </a:ext>
            </a:extLst>
          </p:cNvPr>
          <p:cNvSpPr txBox="1"/>
          <p:nvPr/>
        </p:nvSpPr>
        <p:spPr>
          <a:xfrm>
            <a:off x="4866968" y="914400"/>
            <a:ext cx="6627924" cy="1307592"/>
          </a:xfrm>
          <a:prstGeom prst="rect">
            <a:avLst/>
          </a:prstGeom>
        </p:spPr>
        <p:txBody>
          <a:bodyPr vert="horz" lIns="91440" tIns="45720" rIns="91440" bIns="45720" rtlCol="0" anchor="t">
            <a:normAutofit/>
          </a:bodyPr>
          <a:lstStyle/>
          <a:p>
            <a:pPr>
              <a:spcBef>
                <a:spcPct val="0"/>
              </a:spcBef>
              <a:spcAft>
                <a:spcPts val="600"/>
              </a:spcAft>
            </a:pPr>
            <a:r>
              <a:rPr kumimoji="1" lang="zh-CN" altLang="en-US" sz="4000" b="1" cap="all" spc="30">
                <a:latin typeface="+mj-lt"/>
                <a:ea typeface="+mj-ea"/>
                <a:cs typeface="+mj-cs"/>
              </a:rPr>
              <a:t>廊坊城区医院简介</a:t>
            </a:r>
          </a:p>
        </p:txBody>
      </p:sp>
      <p:pic>
        <p:nvPicPr>
          <p:cNvPr id="21" name="Picture 1">
            <a:extLst>
              <a:ext uri="{FF2B5EF4-FFF2-40B4-BE49-F238E27FC236}">
                <a16:creationId xmlns:a16="http://schemas.microsoft.com/office/drawing/2014/main" id="{B1DE98F7-6BD6-25AC-25A1-A837B213202D}"/>
              </a:ext>
            </a:extLst>
          </p:cNvPr>
          <p:cNvPicPr>
            <a:picLocks noChangeAspect="1"/>
          </p:cNvPicPr>
          <p:nvPr/>
        </p:nvPicPr>
        <p:blipFill>
          <a:blip r:embed="rId2"/>
          <a:srcRect l="8030" r="30798" b="1"/>
          <a:stretch>
            <a:fillRect/>
          </a:stretch>
        </p:blipFill>
        <p:spPr>
          <a:xfrm>
            <a:off x="20" y="-17929"/>
            <a:ext cx="4206220" cy="6875929"/>
          </a:xfrm>
          <a:prstGeom prst="rect">
            <a:avLst/>
          </a:prstGeom>
        </p:spPr>
      </p:pic>
      <p:cxnSp>
        <p:nvCxnSpPr>
          <p:cNvPr id="16" name="Straight Connector 15">
            <a:extLst>
              <a:ext uri="{FF2B5EF4-FFF2-40B4-BE49-F238E27FC236}">
                <a16:creationId xmlns:a16="http://schemas.microsoft.com/office/drawing/2014/main" id="{CDF57B02-07BB-407B-BB36-06D9C64A673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17665" y="722376"/>
            <a:ext cx="6476356"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文本框 4">
            <a:extLst>
              <a:ext uri="{FF2B5EF4-FFF2-40B4-BE49-F238E27FC236}">
                <a16:creationId xmlns:a16="http://schemas.microsoft.com/office/drawing/2014/main" id="{44EF20B4-3094-5C84-77F4-B8DA81A33592}"/>
              </a:ext>
            </a:extLst>
          </p:cNvPr>
          <p:cNvSpPr txBox="1"/>
          <p:nvPr/>
        </p:nvSpPr>
        <p:spPr>
          <a:xfrm>
            <a:off x="4866968" y="2221992"/>
            <a:ext cx="6627924" cy="3739896"/>
          </a:xfrm>
          <a:prstGeom prst="rect">
            <a:avLst/>
          </a:prstGeom>
        </p:spPr>
        <p:txBody>
          <a:bodyPr vert="horz" lIns="91440" tIns="45720" rIns="91440" bIns="45720" rtlCol="0">
            <a:normAutofit/>
          </a:bodyPr>
          <a:lstStyle/>
          <a:p>
            <a:pPr indent="-228600">
              <a:spcAft>
                <a:spcPts val="600"/>
              </a:spcAft>
              <a:buFont typeface="Arial" panose="020B0604020202020204" pitchFamily="34" charset="0"/>
              <a:buChar char="•"/>
            </a:pPr>
            <a:r>
              <a:rPr kumimoji="1" lang="zh-CN" altLang="en-US" sz="1500"/>
              <a:t>廊坊城区医院坐落于河北省廊坊市安次区廊霸路</a:t>
            </a:r>
            <a:r>
              <a:rPr kumimoji="1" lang="en-US" altLang="zh-CN" sz="1500"/>
              <a:t>97</a:t>
            </a:r>
            <a:r>
              <a:rPr kumimoji="1" lang="zh-CN" altLang="en-US" sz="1500"/>
              <a:t>号，是</a:t>
            </a:r>
            <a:r>
              <a:rPr kumimoji="1" lang="en-US" altLang="zh-CN" sz="1500"/>
              <a:t>2023</a:t>
            </a:r>
            <a:r>
              <a:rPr kumimoji="1" lang="zh-CN" altLang="en-US" sz="1500"/>
              <a:t>年由廊坊市审批局批准创办的二级综合性医院，医院总建筑面积</a:t>
            </a:r>
            <a:r>
              <a:rPr kumimoji="1" lang="en-US" altLang="zh-CN" sz="1500"/>
              <a:t>26400</a:t>
            </a:r>
            <a:r>
              <a:rPr kumimoji="1" lang="zh-CN" altLang="en-US" sz="1500"/>
              <a:t>平方米，总住院床位</a:t>
            </a:r>
            <a:r>
              <a:rPr kumimoji="1" lang="en-US" altLang="zh-CN" sz="1500"/>
              <a:t>500</a:t>
            </a:r>
            <a:r>
              <a:rPr kumimoji="1" lang="zh-CN" altLang="en-US" sz="1500"/>
              <a:t>张，总职工人数</a:t>
            </a:r>
            <a:r>
              <a:rPr kumimoji="1" lang="en-US" altLang="zh-CN" sz="1500"/>
              <a:t>300</a:t>
            </a:r>
            <a:r>
              <a:rPr kumimoji="1" lang="zh-CN" altLang="en-US" sz="1500"/>
              <a:t>余人。地理位置优越，交通便利，全天专家坐诊、科室和设施设备健全，病房环境舒适优雅，诊疗服务优质。
</a:t>
            </a:r>
          </a:p>
          <a:p>
            <a:pPr indent="-228600">
              <a:spcAft>
                <a:spcPts val="600"/>
              </a:spcAft>
              <a:buFont typeface="Arial" panose="020B0604020202020204" pitchFamily="34" charset="0"/>
              <a:buChar char="•"/>
            </a:pPr>
            <a:endParaRPr kumimoji="1" lang="en-US" altLang="zh-CN" sz="1500"/>
          </a:p>
          <a:p>
            <a:pPr indent="-228600">
              <a:spcAft>
                <a:spcPts val="600"/>
              </a:spcAft>
              <a:buFont typeface="Arial" panose="020B0604020202020204" pitchFamily="34" charset="0"/>
              <a:buChar char="•"/>
            </a:pPr>
            <a:r>
              <a:rPr kumimoji="1" lang="zh-CN" altLang="en-US" sz="1500"/>
              <a:t>我院积极践行医疗联合体探索与实践，夯实</a:t>
            </a:r>
            <a:r>
              <a:rPr kumimoji="1" lang="en-US" altLang="zh-CN" sz="1500"/>
              <a:t>"</a:t>
            </a:r>
            <a:r>
              <a:rPr kumimoji="1" lang="zh-CN" altLang="en-US" sz="1500"/>
              <a:t>大综合</a:t>
            </a:r>
            <a:r>
              <a:rPr kumimoji="1" lang="en-US" altLang="zh-CN" sz="1500"/>
              <a:t>"</a:t>
            </a:r>
            <a:r>
              <a:rPr kumimoji="1" lang="zh-CN" altLang="en-US" sz="1500"/>
              <a:t>医疗服务体系，以</a:t>
            </a:r>
            <a:r>
              <a:rPr kumimoji="1" lang="en-US" altLang="zh-CN" sz="1500"/>
              <a:t>"</a:t>
            </a:r>
            <a:r>
              <a:rPr kumimoji="1" lang="zh-CN" altLang="en-US" sz="1500"/>
              <a:t>强专科，优综合</a:t>
            </a:r>
            <a:r>
              <a:rPr kumimoji="1" lang="en-US" altLang="zh-CN" sz="1500"/>
              <a:t>"</a:t>
            </a:r>
            <a:r>
              <a:rPr kumimoji="1" lang="zh-CN" altLang="en-US" sz="1500"/>
              <a:t>为方向，引进北京专业医院管理团队，进行科学化、标准化管理，与中国人民解放军第一诊疗中心（</a:t>
            </a:r>
            <a:r>
              <a:rPr kumimoji="1" lang="en-US" altLang="zh-CN" sz="1500"/>
              <a:t>301</a:t>
            </a:r>
            <a:r>
              <a:rPr kumimoji="1" lang="zh-CN" altLang="en-US" sz="1500"/>
              <a:t>医院）、北京天坛医院、中国医学科学院阜外心血管病医院等多家北京三甲医院建立医疗技术支持与合作。致力于打造一所以急诊为龙头，重急症诊疗为特色，内科、外科、重症医学科、骨科、康复科、妇科、老年科等多学科并重，集医疗、科研、教学于一体的全科医院。</a:t>
            </a:r>
          </a:p>
        </p:txBody>
      </p:sp>
      <p:cxnSp>
        <p:nvCxnSpPr>
          <p:cNvPr id="18" name="Straight Connector 17">
            <a:extLst>
              <a:ext uri="{FF2B5EF4-FFF2-40B4-BE49-F238E27FC236}">
                <a16:creationId xmlns:a16="http://schemas.microsoft.com/office/drawing/2014/main" id="{C6855964-C920-48EB-8804-74291211C8A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17665" y="6144768"/>
            <a:ext cx="647635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0544757"/>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Microsoft YaHei"/>
        <a:ea typeface=""/>
        <a:cs typeface=""/>
      </a:majorFont>
      <a:minorFont>
        <a:latin typeface="Microsoft YaHe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docProps/app.xml><?xml version="1.0" encoding="utf-8"?>
<Properties xmlns="http://schemas.openxmlformats.org/officeDocument/2006/extended-properties" xmlns:vt="http://schemas.openxmlformats.org/officeDocument/2006/docPropsVTypes">
  <TotalTime>23</TotalTime>
  <Words>206</Words>
  <Application>Microsoft Macintosh PowerPoint</Application>
  <PresentationFormat>宽屏</PresentationFormat>
  <Paragraphs>4</Paragraphs>
  <Slides>1</Slides>
  <Notes>0</Notes>
  <HiddenSlides>0</HiddenSlides>
  <MMClips>0</MMClips>
  <ScaleCrop>false</ScaleCrop>
  <HeadingPairs>
    <vt:vector size="6" baseType="variant">
      <vt:variant>
        <vt:lpstr>已用的字体</vt:lpstr>
      </vt:variant>
      <vt:variant>
        <vt:i4>2</vt:i4>
      </vt:variant>
      <vt:variant>
        <vt:lpstr>主题</vt:lpstr>
      </vt:variant>
      <vt:variant>
        <vt:i4>1</vt:i4>
      </vt:variant>
      <vt:variant>
        <vt:lpstr>幻灯片标题</vt:lpstr>
      </vt:variant>
      <vt:variant>
        <vt:i4>1</vt:i4>
      </vt:variant>
    </vt:vector>
  </HeadingPairs>
  <TitlesOfParts>
    <vt:vector size="4" baseType="lpstr">
      <vt:lpstr>Microsoft YaHei</vt:lpstr>
      <vt:lpstr>Arial</vt:lpstr>
      <vt:lpstr>ChronicleVTI</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Office</dc:creator>
  <cp:lastModifiedBy>Office</cp:lastModifiedBy>
  <cp:revision>2</cp:revision>
  <dcterms:created xsi:type="dcterms:W3CDTF">2025-08-22T00:14:06Z</dcterms:created>
  <dcterms:modified xsi:type="dcterms:W3CDTF">2025-08-22T00:37:08Z</dcterms:modified>
</cp:coreProperties>
</file>